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Nunito Sans Light"/>
      <p:regular r:id="rId7"/>
      <p:bold r:id="rId8"/>
      <p:italic r:id="rId9"/>
      <p:boldItalic r:id="rId10"/>
    </p:embeddedFont>
    <p:embeddedFont>
      <p:font typeface="Nunito Sans Black"/>
      <p:bold r:id="rId11"/>
      <p:boldItalic r:id="rId12"/>
    </p:embeddedFont>
    <p:embeddedFont>
      <p:font typeface="Nunito Sans ExtraBold"/>
      <p:bold r:id="rId13"/>
      <p:boldItalic r:id="rId14"/>
    </p:embeddedFont>
    <p:embeddedFont>
      <p:font typeface="Nunito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079">
          <p15:clr>
            <a:srgbClr val="A4A3A4"/>
          </p15:clr>
        </p15:guide>
        <p15:guide id="2" pos="288">
          <p15:clr>
            <a:srgbClr val="A4A3A4"/>
          </p15:clr>
        </p15:guide>
        <p15:guide id="3" pos="4605">
          <p15:clr>
            <a:srgbClr val="9AA0A6"/>
          </p15:clr>
        </p15:guide>
        <p15:guide id="4" orient="horz" pos="25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079" orient="horz"/>
        <p:guide pos="288"/>
        <p:guide pos="4605"/>
        <p:guide pos="25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SansBlack-bold.fntdata"/><Relationship Id="rId10" Type="http://schemas.openxmlformats.org/officeDocument/2006/relationships/font" Target="fonts/NunitoSansLight-boldItalic.fntdata"/><Relationship Id="rId13" Type="http://schemas.openxmlformats.org/officeDocument/2006/relationships/font" Target="fonts/NunitoSansExtraBold-bold.fntdata"/><Relationship Id="rId12" Type="http://schemas.openxmlformats.org/officeDocument/2006/relationships/font" Target="fonts/NunitoSansBlack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SansLight-italic.fntdata"/><Relationship Id="rId15" Type="http://schemas.openxmlformats.org/officeDocument/2006/relationships/font" Target="fonts/NunitoSans-regular.fntdata"/><Relationship Id="rId14" Type="http://schemas.openxmlformats.org/officeDocument/2006/relationships/font" Target="fonts/NunitoSansExtraBold-boldItalic.fntdata"/><Relationship Id="rId17" Type="http://schemas.openxmlformats.org/officeDocument/2006/relationships/font" Target="fonts/NunitoSans-italic.fntdata"/><Relationship Id="rId16" Type="http://schemas.openxmlformats.org/officeDocument/2006/relationships/font" Target="fonts/Nunito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NunitoSans-boldItalic.fntdata"/><Relationship Id="rId7" Type="http://schemas.openxmlformats.org/officeDocument/2006/relationships/font" Target="fonts/NunitoSansLight-regular.fntdata"/><Relationship Id="rId8" Type="http://schemas.openxmlformats.org/officeDocument/2006/relationships/font" Target="fonts/NunitoSans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eb89db62a_1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eb89db62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virtualcare.thinkresearch.com/login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922175"/>
            <a:ext cx="7772400" cy="2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405F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rPr>
              <a:t>VirtualCare</a:t>
            </a:r>
            <a:r>
              <a:rPr baseline="30000" lang="en" sz="1600">
                <a:solidFill>
                  <a:srgbClr val="00405F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rPr>
              <a:t> </a:t>
            </a:r>
            <a:r>
              <a:rPr lang="en" sz="1600">
                <a:solidFill>
                  <a:srgbClr val="00405F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rPr>
              <a:t>Account Set-up Checklist</a:t>
            </a:r>
            <a:r>
              <a:rPr baseline="30000" lang="en" sz="1600">
                <a:solidFill>
                  <a:srgbClr val="00405F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rPr>
              <a:t> </a:t>
            </a:r>
            <a:endParaRPr baseline="30000" sz="1600">
              <a:solidFill>
                <a:srgbClr val="00405F"/>
              </a:solidFill>
              <a:latin typeface="Nunito Sans ExtraBold"/>
              <a:ea typeface="Nunito Sans ExtraBold"/>
              <a:cs typeface="Nunito Sans ExtraBold"/>
              <a:sym typeface="Nunito Sans Extra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aseline="30000" lang="en" sz="1600">
                <a:solidFill>
                  <a:srgbClr val="00405F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rPr>
              <a:t>CLINIC ADMINS</a:t>
            </a:r>
            <a:endParaRPr baseline="30000" sz="1600">
              <a:solidFill>
                <a:srgbClr val="00405F"/>
              </a:solidFill>
              <a:latin typeface="Nunito Sans ExtraBold"/>
              <a:ea typeface="Nunito Sans ExtraBold"/>
              <a:cs typeface="Nunito Sans ExtraBold"/>
              <a:sym typeface="Nunito Sans ExtraBold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457200" y="1542625"/>
            <a:ext cx="684090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>
            <a:off x="465750" y="2378375"/>
            <a:ext cx="684090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/>
        </p:nvSpPr>
        <p:spPr>
          <a:xfrm>
            <a:off x="381000" y="2692375"/>
            <a:ext cx="3785100" cy="44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05F"/>
              </a:buClr>
              <a:buSzPts val="1100"/>
              <a:buFont typeface="Nunito Sans"/>
              <a:buAutoNum type="arabicPeriod"/>
            </a:pPr>
            <a:r>
              <a:rPr lang="en" sz="1100">
                <a:solidFill>
                  <a:srgbClr val="00405F"/>
                </a:solidFill>
                <a:latin typeface="Nunito Sans"/>
                <a:ea typeface="Nunito Sans"/>
                <a:cs typeface="Nunito Sans"/>
                <a:sym typeface="Nunito Sans"/>
              </a:rPr>
              <a:t>Login to </a:t>
            </a:r>
            <a:r>
              <a:rPr lang="en" sz="1100" u="sng">
                <a:solidFill>
                  <a:schemeClr val="hlink"/>
                </a:solidFill>
                <a:latin typeface="Nunito Sans"/>
                <a:ea typeface="Nunito Sans"/>
                <a:cs typeface="Nunito Sans"/>
                <a:sym typeface="Nunito Sans"/>
                <a:hlinkClick r:id="rId3"/>
              </a:rPr>
              <a:t>VirtualCare</a:t>
            </a:r>
            <a:r>
              <a:rPr lang="en" sz="1100">
                <a:solidFill>
                  <a:srgbClr val="00405F"/>
                </a:solidFill>
                <a:latin typeface="Nunito Sans"/>
                <a:ea typeface="Nunito Sans"/>
                <a:cs typeface="Nunito Sans"/>
                <a:sym typeface="Nunito Sans"/>
              </a:rPr>
              <a:t>.</a:t>
            </a:r>
            <a:endParaRPr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05F"/>
              </a:buClr>
              <a:buSzPts val="1100"/>
              <a:buFont typeface="Nunito Sans"/>
              <a:buAutoNum type="arabicPeriod"/>
            </a:pPr>
            <a:r>
              <a:rPr lang="en" sz="1100">
                <a:solidFill>
                  <a:srgbClr val="00405F"/>
                </a:solidFill>
                <a:latin typeface="Nunito Sans"/>
                <a:ea typeface="Nunito Sans"/>
                <a:cs typeface="Nunito Sans"/>
                <a:sym typeface="Nunito Sans"/>
              </a:rPr>
              <a:t>You will be prompted to review and accept the end user license agreement. </a:t>
            </a:r>
            <a:endParaRPr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05F"/>
              </a:buClr>
              <a:buSzPts val="1100"/>
              <a:buFont typeface="Nunito Sans"/>
              <a:buAutoNum type="arabicPeriod"/>
            </a:pPr>
            <a:r>
              <a:rPr lang="en" sz="1100">
                <a:solidFill>
                  <a:srgbClr val="00405F"/>
                </a:solidFill>
                <a:latin typeface="Nunito Sans"/>
                <a:ea typeface="Nunito Sans"/>
                <a:cs typeface="Nunito Sans"/>
                <a:sym typeface="Nunito Sans"/>
              </a:rPr>
              <a:t>You will be taken to the “Visits” page where you can  manage upcoming virtual appointments with residents. </a:t>
            </a:r>
            <a:endParaRPr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05F"/>
              </a:buClr>
              <a:buSzPts val="1100"/>
              <a:buFont typeface="Nunito Sans"/>
              <a:buAutoNum type="arabicPeriod"/>
            </a:pPr>
            <a:r>
              <a:rPr lang="en" sz="1100">
                <a:solidFill>
                  <a:srgbClr val="00405F"/>
                </a:solidFill>
                <a:latin typeface="Nunito Sans"/>
                <a:ea typeface="Nunito Sans"/>
                <a:cs typeface="Nunito Sans"/>
                <a:sym typeface="Nunito Sans"/>
              </a:rPr>
              <a:t>Click on your name in the top right hand corner of the screen and select  “Account Settings”.</a:t>
            </a:r>
            <a:endParaRPr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05F"/>
              </a:buClr>
              <a:buSzPts val="1100"/>
              <a:buFont typeface="Nunito Sans"/>
              <a:buAutoNum type="arabicPeriod"/>
            </a:pPr>
            <a:r>
              <a:rPr lang="en" sz="1100">
                <a:solidFill>
                  <a:srgbClr val="00405F"/>
                </a:solidFill>
                <a:latin typeface="Nunito Sans"/>
                <a:ea typeface="Nunito Sans"/>
                <a:cs typeface="Nunito Sans"/>
                <a:sym typeface="Nunito Sans"/>
              </a:rPr>
              <a:t>Click on “Notifications” and configure your email and in-app notification preferences. </a:t>
            </a:r>
            <a:endParaRPr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405F"/>
                </a:solidFill>
                <a:latin typeface="Nunito Sans"/>
                <a:ea typeface="Nunito Sans"/>
                <a:cs typeface="Nunito Sans"/>
                <a:sym typeface="Nunito Sans"/>
              </a:rPr>
              <a:t>Congratulations! </a:t>
            </a:r>
            <a:endParaRPr b="1"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00405F"/>
                </a:solidFill>
                <a:latin typeface="Nunito Sans"/>
                <a:ea typeface="Nunito Sans"/>
                <a:cs typeface="Nunito Sans"/>
                <a:sym typeface="Nunito Sans"/>
              </a:rPr>
              <a:t>You’re all set up on VirtualCare!</a:t>
            </a:r>
            <a:endParaRPr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434343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5F5F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5F5F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5F5F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5F5F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5F5F5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-8550" y="9202300"/>
            <a:ext cx="7780800" cy="856200"/>
          </a:xfrm>
          <a:prstGeom prst="rect">
            <a:avLst/>
          </a:prstGeom>
          <a:solidFill>
            <a:srgbClr val="00405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TECHNICAL SUPPORT</a:t>
            </a:r>
            <a:endParaRPr sz="1100">
              <a:solidFill>
                <a:srgbClr val="FFFFFF"/>
              </a:solidFill>
              <a:latin typeface="Nunito Sans Black"/>
              <a:ea typeface="Nunito Sans Black"/>
              <a:cs typeface="Nunito Sans Black"/>
              <a:sym typeface="Nunito Sans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0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Kaitlyn Bader, Senior Implementation Specialist </a:t>
            </a:r>
            <a:endParaRPr b="1" i="1" sz="100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Ph:</a:t>
            </a:r>
            <a:r>
              <a:rPr lang="en" sz="1000">
                <a:solidFill>
                  <a:srgbClr val="FFFFFF"/>
                </a:solidFill>
                <a:latin typeface="Nunito Sans Light"/>
                <a:ea typeface="Nunito Sans Light"/>
                <a:cs typeface="Nunito Sans Light"/>
                <a:sym typeface="Nunito Sans Light"/>
              </a:rPr>
              <a:t> 647.362.0041, Ext. 340</a:t>
            </a:r>
            <a:endParaRPr sz="1000">
              <a:solidFill>
                <a:srgbClr val="FFFFFF"/>
              </a:solidFill>
              <a:latin typeface="Nunito Sans Light"/>
              <a:ea typeface="Nunito Sans Light"/>
              <a:cs typeface="Nunito Sans Light"/>
              <a:sym typeface="Nunito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Email:</a:t>
            </a:r>
            <a:r>
              <a:rPr lang="en" sz="100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 </a:t>
            </a:r>
            <a:r>
              <a:rPr lang="en" sz="1000">
                <a:solidFill>
                  <a:srgbClr val="FFFFFF"/>
                </a:solidFill>
                <a:latin typeface="Nunito Sans Light"/>
                <a:ea typeface="Nunito Sans Light"/>
                <a:cs typeface="Nunito Sans Light"/>
                <a:sym typeface="Nunito Sans Light"/>
              </a:rPr>
              <a:t>kaitlyn.bader@thinkresearch.com</a:t>
            </a:r>
            <a:endParaRPr sz="1000">
              <a:solidFill>
                <a:srgbClr val="FFFFFF"/>
              </a:solidFill>
              <a:latin typeface="Nunito Sans Light"/>
              <a:ea typeface="Nunito Sans Light"/>
              <a:cs typeface="Nunito Sans Light"/>
              <a:sym typeface="Nunito Sans Light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5100" y="388775"/>
            <a:ext cx="1115299" cy="168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41827" y="4963127"/>
            <a:ext cx="2796575" cy="351109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381000" y="1625575"/>
            <a:ext cx="6972600" cy="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405F"/>
                </a:solidFill>
                <a:latin typeface="Nunito Sans"/>
                <a:ea typeface="Nunito Sans"/>
                <a:cs typeface="Nunito Sans"/>
                <a:sym typeface="Nunito Sans"/>
              </a:rPr>
              <a:t>Setting up your VirtualCare Account</a:t>
            </a:r>
            <a:endParaRPr b="1" sz="1100">
              <a:solidFill>
                <a:srgbClr val="0040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 Sans"/>
                <a:ea typeface="Nunito Sans"/>
                <a:cs typeface="Nunito Sans"/>
                <a:sym typeface="Nunito Sans"/>
              </a:rPr>
              <a:t>Please complete the steps below to ensure you are fully set up </a:t>
            </a:r>
            <a:r>
              <a:rPr lang="en" sz="1100">
                <a:solidFill>
                  <a:srgbClr val="434343"/>
                </a:solidFill>
                <a:latin typeface="Nunito Sans"/>
                <a:ea typeface="Nunito Sans"/>
                <a:cs typeface="Nunito Sans"/>
                <a:sym typeface="Nunito Sans"/>
              </a:rPr>
              <a:t>to</a:t>
            </a:r>
            <a:r>
              <a:rPr lang="en" sz="1100">
                <a:solidFill>
                  <a:srgbClr val="434343"/>
                </a:solidFill>
                <a:latin typeface="Nunito Sans"/>
                <a:ea typeface="Nunito Sans"/>
                <a:cs typeface="Nunito Sans"/>
                <a:sym typeface="Nunito Sans"/>
              </a:rPr>
              <a:t> begin scheduling virtual </a:t>
            </a:r>
            <a:r>
              <a:rPr lang="en" sz="1100">
                <a:solidFill>
                  <a:srgbClr val="434343"/>
                </a:solidFill>
                <a:latin typeface="Nunito Sans"/>
                <a:ea typeface="Nunito Sans"/>
                <a:cs typeface="Nunito Sans"/>
                <a:sym typeface="Nunito Sans"/>
              </a:rPr>
              <a:t>visits</a:t>
            </a:r>
            <a:r>
              <a:rPr lang="en" sz="1100">
                <a:solidFill>
                  <a:srgbClr val="434343"/>
                </a:solidFill>
                <a:latin typeface="Nunito Sans"/>
                <a:ea typeface="Nunito Sans"/>
                <a:cs typeface="Nunito Sans"/>
                <a:sym typeface="Nunito Sans"/>
              </a:rPr>
              <a:t>. These steps will only need to be done once upon logging in to VirtualCare for the first time.  </a:t>
            </a:r>
            <a:endParaRPr sz="1100">
              <a:solidFill>
                <a:srgbClr val="434343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434343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5F5F5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5F5F5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96725" y="335025"/>
            <a:ext cx="877350" cy="27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7725" y="2747575"/>
            <a:ext cx="3231900" cy="1228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