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Nunito Sans Light"/>
      <p:regular r:id="rId8"/>
      <p:bold r:id="rId9"/>
      <p:italic r:id="rId10"/>
      <p:boldItalic r:id="rId11"/>
    </p:embeddedFont>
    <p:embeddedFont>
      <p:font typeface="Nunito Sans Black"/>
      <p:bold r:id="rId12"/>
      <p:boldItalic r:id="rId13"/>
    </p:embeddedFont>
    <p:embeddedFont>
      <p:font typeface="Nunito Sans ExtraBold"/>
      <p:bold r:id="rId14"/>
      <p:boldItalic r:id="rId15"/>
    </p:embeddedFont>
    <p:embeddedFont>
      <p:font typeface="Nunito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079">
          <p15:clr>
            <a:srgbClr val="A4A3A4"/>
          </p15:clr>
        </p15:guide>
        <p15:guide id="2" pos="288">
          <p15:clr>
            <a:srgbClr val="A4A3A4"/>
          </p15:clr>
        </p15:guide>
        <p15:guide id="3" pos="4605">
          <p15:clr>
            <a:srgbClr val="9AA0A6"/>
          </p15:clr>
        </p15:guide>
        <p15:guide id="4" orient="horz" pos="25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6079" orient="horz"/>
        <p:guide pos="288"/>
        <p:guide pos="4605"/>
        <p:guide pos="257"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SansLight-boldItalic.fntdata"/><Relationship Id="rId10" Type="http://schemas.openxmlformats.org/officeDocument/2006/relationships/font" Target="fonts/NunitoSansLight-italic.fntdata"/><Relationship Id="rId13" Type="http://schemas.openxmlformats.org/officeDocument/2006/relationships/font" Target="fonts/NunitoSansBlack-boldItalic.fntdata"/><Relationship Id="rId12" Type="http://schemas.openxmlformats.org/officeDocument/2006/relationships/font" Target="fonts/NunitoSansBlack-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NunitoSansLight-bold.fntdata"/><Relationship Id="rId15" Type="http://schemas.openxmlformats.org/officeDocument/2006/relationships/font" Target="fonts/NunitoSansExtraBold-boldItalic.fntdata"/><Relationship Id="rId14" Type="http://schemas.openxmlformats.org/officeDocument/2006/relationships/font" Target="fonts/NunitoSansExtraBold-bold.fntdata"/><Relationship Id="rId17" Type="http://schemas.openxmlformats.org/officeDocument/2006/relationships/font" Target="fonts/NunitoSans-bold.fntdata"/><Relationship Id="rId16" Type="http://schemas.openxmlformats.org/officeDocument/2006/relationships/font" Target="fonts/NunitoSans-regular.fntdata"/><Relationship Id="rId5" Type="http://schemas.openxmlformats.org/officeDocument/2006/relationships/notesMaster" Target="notesMasters/notesMaster1.xml"/><Relationship Id="rId19" Type="http://schemas.openxmlformats.org/officeDocument/2006/relationships/font" Target="fonts/NunitoSans-boldItalic.fntdata"/><Relationship Id="rId6" Type="http://schemas.openxmlformats.org/officeDocument/2006/relationships/slide" Target="slides/slide1.xml"/><Relationship Id="rId18" Type="http://schemas.openxmlformats.org/officeDocument/2006/relationships/font" Target="fonts/NunitoSans-italic.fntdata"/><Relationship Id="rId7" Type="http://schemas.openxmlformats.org/officeDocument/2006/relationships/slide" Target="slides/slide2.xml"/><Relationship Id="rId8" Type="http://schemas.openxmlformats.org/officeDocument/2006/relationships/font" Target="fonts/NunitoSansLigh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aeb89db62a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aeb89db62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b944f22353_0_2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b944f2235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769775"/>
            <a:ext cx="7772400" cy="294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rgbClr val="00405F"/>
                </a:solidFill>
                <a:latin typeface="Nunito Sans ExtraBold"/>
                <a:ea typeface="Nunito Sans ExtraBold"/>
                <a:cs typeface="Nunito Sans ExtraBold"/>
                <a:sym typeface="Nunito Sans ExtraBold"/>
              </a:rPr>
              <a:t>VirtualCare</a:t>
            </a:r>
            <a:r>
              <a:rPr baseline="30000" lang="en" sz="1600">
                <a:solidFill>
                  <a:srgbClr val="00405F"/>
                </a:solidFill>
                <a:latin typeface="Nunito Sans ExtraBold"/>
                <a:ea typeface="Nunito Sans ExtraBold"/>
                <a:cs typeface="Nunito Sans ExtraBold"/>
                <a:sym typeface="Nunito Sans ExtraBold"/>
              </a:rPr>
              <a:t> </a:t>
            </a:r>
            <a:r>
              <a:rPr lang="en" sz="1600">
                <a:solidFill>
                  <a:srgbClr val="00405F"/>
                </a:solidFill>
                <a:latin typeface="Nunito Sans ExtraBold"/>
                <a:ea typeface="Nunito Sans ExtraBold"/>
                <a:cs typeface="Nunito Sans ExtraBold"/>
                <a:sym typeface="Nunito Sans ExtraBold"/>
              </a:rPr>
              <a:t>Quick Reference Guide </a:t>
            </a:r>
            <a:endParaRPr sz="1600">
              <a:solidFill>
                <a:srgbClr val="00405F"/>
              </a:solidFill>
              <a:latin typeface="Nunito Sans ExtraBold"/>
              <a:ea typeface="Nunito Sans ExtraBold"/>
              <a:cs typeface="Nunito Sans ExtraBold"/>
              <a:sym typeface="Nunito Sans ExtraBold"/>
            </a:endParaRPr>
          </a:p>
          <a:p>
            <a:pPr indent="0" lvl="0" marL="0" rtl="0" algn="ctr">
              <a:spcBef>
                <a:spcPts val="0"/>
              </a:spcBef>
              <a:spcAft>
                <a:spcPts val="0"/>
              </a:spcAft>
              <a:buNone/>
            </a:pPr>
            <a:r>
              <a:rPr baseline="30000" lang="en" sz="1600">
                <a:solidFill>
                  <a:srgbClr val="00405F"/>
                </a:solidFill>
                <a:latin typeface="Nunito Sans ExtraBold"/>
                <a:ea typeface="Nunito Sans ExtraBold"/>
                <a:cs typeface="Nunito Sans ExtraBold"/>
                <a:sym typeface="Nunito Sans ExtraBold"/>
              </a:rPr>
              <a:t>FOR PHYSICIANS</a:t>
            </a:r>
            <a:endParaRPr sz="1600">
              <a:solidFill>
                <a:srgbClr val="00405F"/>
              </a:solidFill>
              <a:latin typeface="Nunito Sans ExtraBold"/>
              <a:ea typeface="Nunito Sans ExtraBold"/>
              <a:cs typeface="Nunito Sans ExtraBold"/>
              <a:sym typeface="Nunito Sans ExtraBold"/>
            </a:endParaRPr>
          </a:p>
        </p:txBody>
      </p:sp>
      <p:sp>
        <p:nvSpPr>
          <p:cNvPr id="55" name="Google Shape;55;p13"/>
          <p:cNvSpPr txBox="1"/>
          <p:nvPr/>
        </p:nvSpPr>
        <p:spPr>
          <a:xfrm>
            <a:off x="381000" y="1169075"/>
            <a:ext cx="6917100" cy="7215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1100">
                <a:solidFill>
                  <a:srgbClr val="00405F"/>
                </a:solidFill>
                <a:latin typeface="Nunito Sans"/>
                <a:ea typeface="Nunito Sans"/>
                <a:cs typeface="Nunito Sans"/>
                <a:sym typeface="Nunito Sans"/>
              </a:rPr>
              <a:t>1) CONDUCTING THE VISIT</a:t>
            </a:r>
            <a:endParaRPr b="1" sz="1100">
              <a:solidFill>
                <a:srgbClr val="00405F"/>
              </a:solidFill>
              <a:latin typeface="Nunito Sans"/>
              <a:ea typeface="Nunito Sans"/>
              <a:cs typeface="Nunito Sans"/>
              <a:sym typeface="Nunito Sans"/>
            </a:endParaRPr>
          </a:p>
          <a:p>
            <a:pPr indent="0" lvl="0" marL="0" rtl="0" algn="l">
              <a:lnSpc>
                <a:spcPct val="115000"/>
              </a:lnSpc>
              <a:spcBef>
                <a:spcPts val="0"/>
              </a:spcBef>
              <a:spcAft>
                <a:spcPts val="0"/>
              </a:spcAft>
              <a:buNone/>
            </a:pPr>
            <a:r>
              <a:rPr lang="en" sz="1000">
                <a:solidFill>
                  <a:srgbClr val="664266"/>
                </a:solidFill>
                <a:latin typeface="Nunito Sans"/>
                <a:ea typeface="Nunito Sans"/>
                <a:cs typeface="Nunito Sans"/>
                <a:sym typeface="Nunito Sans"/>
              </a:rPr>
              <a:t>Once the visit request has been accepted by the HCP staff, and both the physician and home are in the virtual room, the appointment can proceed.  </a:t>
            </a:r>
            <a:endParaRPr sz="1000">
              <a:solidFill>
                <a:srgbClr val="664266"/>
              </a:solidFill>
              <a:latin typeface="Nunito Sans"/>
              <a:ea typeface="Nunito Sans"/>
              <a:cs typeface="Nunito Sans"/>
              <a:sym typeface="Nunito Sans"/>
            </a:endParaRPr>
          </a:p>
        </p:txBody>
      </p:sp>
      <p:cxnSp>
        <p:nvCxnSpPr>
          <p:cNvPr id="56" name="Google Shape;56;p13"/>
          <p:cNvCxnSpPr/>
          <p:nvPr/>
        </p:nvCxnSpPr>
        <p:spPr>
          <a:xfrm>
            <a:off x="465750" y="1463975"/>
            <a:ext cx="6840900" cy="0"/>
          </a:xfrm>
          <a:prstGeom prst="straightConnector1">
            <a:avLst/>
          </a:prstGeom>
          <a:noFill/>
          <a:ln cap="flat" cmpd="sng" w="9525">
            <a:solidFill>
              <a:srgbClr val="7F7F7F"/>
            </a:solidFill>
            <a:prstDash val="solid"/>
            <a:round/>
            <a:headEnd len="med" w="med" type="none"/>
            <a:tailEnd len="med" w="med" type="none"/>
          </a:ln>
        </p:spPr>
      </p:cxnSp>
      <p:sp>
        <p:nvSpPr>
          <p:cNvPr id="57" name="Google Shape;57;p13"/>
          <p:cNvSpPr txBox="1"/>
          <p:nvPr/>
        </p:nvSpPr>
        <p:spPr>
          <a:xfrm>
            <a:off x="457200" y="2071075"/>
            <a:ext cx="3171900" cy="1066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000">
                <a:solidFill>
                  <a:srgbClr val="5F5F5F"/>
                </a:solidFill>
                <a:latin typeface="Nunito Sans"/>
                <a:ea typeface="Nunito Sans"/>
                <a:cs typeface="Nunito Sans"/>
                <a:sym typeface="Nunito Sans"/>
              </a:rPr>
              <a:t>A.</a:t>
            </a:r>
            <a:r>
              <a:rPr lang="en" sz="1000">
                <a:solidFill>
                  <a:srgbClr val="5F5F5F"/>
                </a:solidFill>
                <a:latin typeface="Nunito Sans"/>
                <a:ea typeface="Nunito Sans"/>
                <a:cs typeface="Nunito Sans"/>
                <a:sym typeface="Nunito Sans"/>
              </a:rPr>
              <a:t> </a:t>
            </a:r>
            <a:r>
              <a:rPr lang="en" sz="1000">
                <a:solidFill>
                  <a:srgbClr val="5F5F5F"/>
                </a:solidFill>
                <a:latin typeface="Nunito Sans"/>
                <a:ea typeface="Nunito Sans"/>
                <a:cs typeface="Nunito Sans"/>
                <a:sym typeface="Nunito Sans"/>
              </a:rPr>
              <a:t>When you are ready to initiate the visit, locate the visit request in </a:t>
            </a:r>
            <a:r>
              <a:rPr lang="en" sz="1000">
                <a:solidFill>
                  <a:srgbClr val="5F5F5F"/>
                </a:solidFill>
                <a:latin typeface="Nunito Sans"/>
                <a:ea typeface="Nunito Sans"/>
                <a:cs typeface="Nunito Sans"/>
                <a:sym typeface="Nunito Sans"/>
              </a:rPr>
              <a:t>your</a:t>
            </a:r>
            <a:r>
              <a:rPr lang="en" sz="1000">
                <a:solidFill>
                  <a:srgbClr val="5F5F5F"/>
                </a:solidFill>
                <a:latin typeface="Nunito Sans"/>
                <a:ea typeface="Nunito Sans"/>
                <a:cs typeface="Nunito Sans"/>
                <a:sym typeface="Nunito Sans"/>
              </a:rPr>
              <a:t> </a:t>
            </a:r>
            <a:r>
              <a:rPr b="1" lang="en" sz="1000">
                <a:solidFill>
                  <a:srgbClr val="5F5F5F"/>
                </a:solidFill>
                <a:latin typeface="Nunito Sans"/>
                <a:ea typeface="Nunito Sans"/>
                <a:cs typeface="Nunito Sans"/>
                <a:sym typeface="Nunito Sans"/>
              </a:rPr>
              <a:t>Visits list </a:t>
            </a:r>
            <a:r>
              <a:rPr lang="en" sz="1000">
                <a:solidFill>
                  <a:srgbClr val="5F5F5F"/>
                </a:solidFill>
                <a:latin typeface="Nunito Sans"/>
                <a:ea typeface="Nunito Sans"/>
                <a:cs typeface="Nunito Sans"/>
                <a:sym typeface="Nunito Sans"/>
              </a:rPr>
              <a:t>and click anywhere on the visit to enter the virtual room. The home staff will also need to complete the same steps with the resident. </a:t>
            </a:r>
            <a:endParaRPr sz="1000">
              <a:solidFill>
                <a:srgbClr val="5F5F5F"/>
              </a:solidFill>
              <a:latin typeface="Nunito Sans"/>
              <a:ea typeface="Nunito Sans"/>
              <a:cs typeface="Nunito Sans"/>
              <a:sym typeface="Nunito Sans"/>
            </a:endParaRPr>
          </a:p>
          <a:p>
            <a:pPr indent="-114300" lvl="0" marL="457200" rtl="0" algn="l">
              <a:lnSpc>
                <a:spcPct val="115000"/>
              </a:lnSpc>
              <a:spcBef>
                <a:spcPts val="0"/>
              </a:spcBef>
              <a:spcAft>
                <a:spcPts val="0"/>
              </a:spcAft>
              <a:buNone/>
            </a:pPr>
            <a:r>
              <a:t/>
            </a:r>
            <a:endParaRPr sz="1000">
              <a:solidFill>
                <a:srgbClr val="0040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0040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434343"/>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p:txBody>
      </p:sp>
      <p:sp>
        <p:nvSpPr>
          <p:cNvPr id="58" name="Google Shape;58;p13"/>
          <p:cNvSpPr txBox="1"/>
          <p:nvPr/>
        </p:nvSpPr>
        <p:spPr>
          <a:xfrm>
            <a:off x="-8550" y="9337050"/>
            <a:ext cx="7780800" cy="721500"/>
          </a:xfrm>
          <a:prstGeom prst="rect">
            <a:avLst/>
          </a:prstGeom>
          <a:solidFill>
            <a:srgbClr val="00405F"/>
          </a:solidFill>
          <a:ln>
            <a:noFill/>
          </a:ln>
        </p:spPr>
        <p:txBody>
          <a:bodyPr anchorCtr="0" anchor="ctr" bIns="91425" lIns="91425" spcFirstLastPara="1" rIns="91425" wrap="square" tIns="91425">
            <a:noAutofit/>
          </a:bodyPr>
          <a:lstStyle/>
          <a:p>
            <a:pPr indent="0" lvl="0" marL="0" rtl="0" algn="l">
              <a:lnSpc>
                <a:spcPct val="150000"/>
              </a:lnSpc>
              <a:spcBef>
                <a:spcPts val="0"/>
              </a:spcBef>
              <a:spcAft>
                <a:spcPts val="0"/>
              </a:spcAft>
              <a:buNone/>
            </a:pPr>
            <a:r>
              <a:rPr lang="en" sz="1000">
                <a:solidFill>
                  <a:srgbClr val="FFFFFF"/>
                </a:solidFill>
                <a:latin typeface="Nunito Sans Black"/>
                <a:ea typeface="Nunito Sans Black"/>
                <a:cs typeface="Nunito Sans Black"/>
                <a:sym typeface="Nunito Sans Black"/>
              </a:rPr>
              <a:t>TECHNICAL SUPPORT</a:t>
            </a:r>
            <a:endParaRPr sz="1000">
              <a:solidFill>
                <a:srgbClr val="FFFFFF"/>
              </a:solidFill>
              <a:latin typeface="Nunito Sans Black"/>
              <a:ea typeface="Nunito Sans Black"/>
              <a:cs typeface="Nunito Sans Black"/>
              <a:sym typeface="Nunito Sans Black"/>
            </a:endParaRPr>
          </a:p>
          <a:p>
            <a:pPr indent="0" lvl="0" marL="0" rtl="0" algn="l">
              <a:spcBef>
                <a:spcPts val="0"/>
              </a:spcBef>
              <a:spcAft>
                <a:spcPts val="0"/>
              </a:spcAft>
              <a:buNone/>
            </a:pPr>
            <a:r>
              <a:rPr b="1" i="1" lang="en" sz="900">
                <a:solidFill>
                  <a:srgbClr val="FFFFFF"/>
                </a:solidFill>
                <a:latin typeface="Nunito Sans"/>
                <a:ea typeface="Nunito Sans"/>
                <a:cs typeface="Nunito Sans"/>
                <a:sym typeface="Nunito Sans"/>
              </a:rPr>
              <a:t>Kaitlyn Bader, Senior Implementation Specialist </a:t>
            </a:r>
            <a:endParaRPr b="1" i="1" sz="900">
              <a:solidFill>
                <a:srgbClr val="FFFFFF"/>
              </a:solidFill>
              <a:latin typeface="Nunito Sans"/>
              <a:ea typeface="Nunito Sans"/>
              <a:cs typeface="Nunito Sans"/>
              <a:sym typeface="Nunito Sans"/>
            </a:endParaRPr>
          </a:p>
          <a:p>
            <a:pPr indent="0" lvl="0" marL="0" rtl="0" algn="l">
              <a:spcBef>
                <a:spcPts val="0"/>
              </a:spcBef>
              <a:spcAft>
                <a:spcPts val="0"/>
              </a:spcAft>
              <a:buNone/>
            </a:pPr>
            <a:r>
              <a:rPr b="1" lang="en" sz="900">
                <a:solidFill>
                  <a:srgbClr val="FFFFFF"/>
                </a:solidFill>
                <a:latin typeface="Nunito Sans"/>
                <a:ea typeface="Nunito Sans"/>
                <a:cs typeface="Nunito Sans"/>
                <a:sym typeface="Nunito Sans"/>
              </a:rPr>
              <a:t>Ph:</a:t>
            </a:r>
            <a:r>
              <a:rPr b="1" lang="en" sz="900">
                <a:solidFill>
                  <a:srgbClr val="FFFFFF"/>
                </a:solidFill>
                <a:latin typeface="Nunito Sans"/>
                <a:ea typeface="Nunito Sans"/>
                <a:cs typeface="Nunito Sans"/>
                <a:sym typeface="Nunito Sans"/>
              </a:rPr>
              <a:t> 647.362.0041, Ext. 340</a:t>
            </a:r>
            <a:endParaRPr b="1" sz="900">
              <a:solidFill>
                <a:srgbClr val="FFFFFF"/>
              </a:solidFill>
              <a:latin typeface="Nunito Sans"/>
              <a:ea typeface="Nunito Sans"/>
              <a:cs typeface="Nunito Sans"/>
              <a:sym typeface="Nunito Sans"/>
            </a:endParaRPr>
          </a:p>
          <a:p>
            <a:pPr indent="0" lvl="0" marL="0" rtl="0" algn="l">
              <a:spcBef>
                <a:spcPts val="0"/>
              </a:spcBef>
              <a:spcAft>
                <a:spcPts val="0"/>
              </a:spcAft>
              <a:buNone/>
            </a:pPr>
            <a:r>
              <a:rPr b="1" lang="en" sz="900">
                <a:solidFill>
                  <a:srgbClr val="FFFFFF"/>
                </a:solidFill>
                <a:latin typeface="Nunito Sans"/>
                <a:ea typeface="Nunito Sans"/>
                <a:cs typeface="Nunito Sans"/>
                <a:sym typeface="Nunito Sans"/>
              </a:rPr>
              <a:t>Email: </a:t>
            </a:r>
            <a:r>
              <a:rPr b="1" lang="en" sz="900">
                <a:solidFill>
                  <a:srgbClr val="FFFFFF"/>
                </a:solidFill>
                <a:latin typeface="Nunito Sans"/>
                <a:ea typeface="Nunito Sans"/>
                <a:cs typeface="Nunito Sans"/>
                <a:sym typeface="Nunito Sans"/>
              </a:rPr>
              <a:t>kaitlyn.bader@thinkresearch.com</a:t>
            </a:r>
            <a:endParaRPr b="1" sz="900">
              <a:solidFill>
                <a:srgbClr val="FFFFFF"/>
              </a:solidFill>
              <a:latin typeface="Nunito Sans"/>
              <a:ea typeface="Nunito Sans"/>
              <a:cs typeface="Nunito Sans"/>
              <a:sym typeface="Nunito Sans"/>
            </a:endParaRPr>
          </a:p>
        </p:txBody>
      </p:sp>
      <p:pic>
        <p:nvPicPr>
          <p:cNvPr id="59" name="Google Shape;59;p13"/>
          <p:cNvPicPr preferRelativeResize="0"/>
          <p:nvPr/>
        </p:nvPicPr>
        <p:blipFill rotWithShape="1">
          <a:blip r:embed="rId3">
            <a:alphaModFix/>
          </a:blip>
          <a:srcRect b="0" l="0" r="0" t="0"/>
          <a:stretch/>
        </p:blipFill>
        <p:spPr>
          <a:xfrm>
            <a:off x="525100" y="388775"/>
            <a:ext cx="1115299" cy="168208"/>
          </a:xfrm>
          <a:prstGeom prst="rect">
            <a:avLst/>
          </a:prstGeom>
          <a:noFill/>
          <a:ln>
            <a:noFill/>
          </a:ln>
        </p:spPr>
      </p:pic>
      <p:pic>
        <p:nvPicPr>
          <p:cNvPr id="60" name="Google Shape;60;p13"/>
          <p:cNvPicPr preferRelativeResize="0"/>
          <p:nvPr/>
        </p:nvPicPr>
        <p:blipFill>
          <a:blip r:embed="rId4">
            <a:alphaModFix/>
          </a:blip>
          <a:stretch>
            <a:fillRect/>
          </a:stretch>
        </p:blipFill>
        <p:spPr>
          <a:xfrm>
            <a:off x="3629100" y="4377775"/>
            <a:ext cx="3805375" cy="2655075"/>
          </a:xfrm>
          <a:prstGeom prst="rect">
            <a:avLst/>
          </a:prstGeom>
          <a:noFill/>
          <a:ln cap="flat" cmpd="sng" w="12700">
            <a:solidFill>
              <a:srgbClr val="B7B7B7"/>
            </a:solidFill>
            <a:prstDash val="solid"/>
            <a:miter lim="8000"/>
            <a:headEnd len="sm" w="sm" type="none"/>
            <a:tailEnd len="sm" w="sm" type="none"/>
          </a:ln>
        </p:spPr>
      </p:pic>
      <p:sp>
        <p:nvSpPr>
          <p:cNvPr id="61" name="Google Shape;61;p13"/>
          <p:cNvSpPr txBox="1"/>
          <p:nvPr/>
        </p:nvSpPr>
        <p:spPr>
          <a:xfrm>
            <a:off x="419100" y="7548725"/>
            <a:ext cx="6840900" cy="874200"/>
          </a:xfrm>
          <a:prstGeom prst="rect">
            <a:avLst/>
          </a:prstGeom>
          <a:noFill/>
          <a:ln>
            <a:noFill/>
          </a:ln>
        </p:spPr>
        <p:txBody>
          <a:bodyPr anchorCtr="0" anchor="t" bIns="91425" lIns="91425" spcFirstLastPara="1" rIns="91425" wrap="square" tIns="91425">
            <a:spAutoFit/>
          </a:bodyPr>
          <a:lstStyle/>
          <a:p>
            <a:pPr indent="-107950" lvl="0" marL="171450" marR="67310" rtl="0" algn="l">
              <a:lnSpc>
                <a:spcPct val="115000"/>
              </a:lnSpc>
              <a:spcBef>
                <a:spcPts val="0"/>
              </a:spcBef>
              <a:spcAft>
                <a:spcPts val="0"/>
              </a:spcAft>
              <a:buClr>
                <a:srgbClr val="666666"/>
              </a:buClr>
              <a:buSzPts val="800"/>
              <a:buFont typeface="Nunito Sans"/>
              <a:buAutoNum type="arabicPeriod"/>
            </a:pPr>
            <a:r>
              <a:rPr b="1" i="1" lang="en" sz="800">
                <a:solidFill>
                  <a:srgbClr val="666666"/>
                </a:solidFill>
                <a:latin typeface="Nunito Sans"/>
                <a:ea typeface="Nunito Sans"/>
                <a:cs typeface="Nunito Sans"/>
                <a:sym typeface="Nunito Sans"/>
              </a:rPr>
              <a:t>Microphone and camera buttons:</a:t>
            </a:r>
            <a:r>
              <a:rPr i="1" lang="en" sz="800">
                <a:solidFill>
                  <a:srgbClr val="666666"/>
                </a:solidFill>
                <a:latin typeface="Nunito Sans"/>
                <a:ea typeface="Nunito Sans"/>
                <a:cs typeface="Nunito Sans"/>
                <a:sym typeface="Nunito Sans"/>
              </a:rPr>
              <a:t> To hear and see your patient during the visit, both you and the home must enable the microphone and video cameras by clicking on the associated icons. Once enabled, the line through the icon will disappear</a:t>
            </a:r>
            <a:r>
              <a:rPr i="1" lang="en" sz="800">
                <a:solidFill>
                  <a:srgbClr val="666666"/>
                </a:solidFill>
                <a:latin typeface="Nunito Sans"/>
                <a:ea typeface="Nunito Sans"/>
                <a:cs typeface="Nunito Sans"/>
                <a:sym typeface="Nunito Sans"/>
              </a:rPr>
              <a:t>.</a:t>
            </a:r>
            <a:endParaRPr i="1" sz="800">
              <a:solidFill>
                <a:srgbClr val="666666"/>
              </a:solidFill>
              <a:latin typeface="Nunito Sans"/>
              <a:ea typeface="Nunito Sans"/>
              <a:cs typeface="Nunito Sans"/>
              <a:sym typeface="Nunito Sans"/>
            </a:endParaRPr>
          </a:p>
          <a:p>
            <a:pPr indent="-107950" lvl="0" marL="171450" marR="67310" rtl="0" algn="l">
              <a:lnSpc>
                <a:spcPct val="115000"/>
              </a:lnSpc>
              <a:spcBef>
                <a:spcPts val="0"/>
              </a:spcBef>
              <a:spcAft>
                <a:spcPts val="0"/>
              </a:spcAft>
              <a:buClr>
                <a:srgbClr val="666666"/>
              </a:buClr>
              <a:buSzPts val="800"/>
              <a:buFont typeface="Nunito Sans"/>
              <a:buAutoNum type="arabicPeriod"/>
            </a:pPr>
            <a:r>
              <a:rPr b="1" i="1" lang="en" sz="800">
                <a:solidFill>
                  <a:srgbClr val="666666"/>
                </a:solidFill>
                <a:latin typeface="Nunito Sans"/>
                <a:ea typeface="Nunito Sans"/>
                <a:cs typeface="Nunito Sans"/>
                <a:sym typeface="Nunito Sans"/>
              </a:rPr>
              <a:t>Chat window:</a:t>
            </a:r>
            <a:r>
              <a:rPr i="1" lang="en" sz="800">
                <a:solidFill>
                  <a:srgbClr val="666666"/>
                </a:solidFill>
                <a:latin typeface="Nunito Sans"/>
                <a:ea typeface="Nunito Sans"/>
                <a:cs typeface="Nunito Sans"/>
                <a:sym typeface="Nunito Sans"/>
              </a:rPr>
              <a:t> You can send chat messages, attachments, and links to the home before, during, and after the virtual visit. </a:t>
            </a:r>
            <a:endParaRPr i="1" sz="800">
              <a:solidFill>
                <a:srgbClr val="666666"/>
              </a:solidFill>
              <a:latin typeface="Nunito Sans"/>
              <a:ea typeface="Nunito Sans"/>
              <a:cs typeface="Nunito Sans"/>
              <a:sym typeface="Nunito Sans"/>
            </a:endParaRPr>
          </a:p>
          <a:p>
            <a:pPr indent="-107950" lvl="0" marL="171450" marR="67310" rtl="0" algn="l">
              <a:lnSpc>
                <a:spcPct val="115000"/>
              </a:lnSpc>
              <a:spcBef>
                <a:spcPts val="0"/>
              </a:spcBef>
              <a:spcAft>
                <a:spcPts val="0"/>
              </a:spcAft>
              <a:buClr>
                <a:srgbClr val="666666"/>
              </a:buClr>
              <a:buSzPts val="800"/>
              <a:buFont typeface="Nunito Sans"/>
              <a:buAutoNum type="arabicPeriod"/>
            </a:pPr>
            <a:r>
              <a:rPr b="1" i="1" lang="en" sz="800">
                <a:solidFill>
                  <a:srgbClr val="666666"/>
                </a:solidFill>
                <a:latin typeface="Nunito Sans"/>
                <a:ea typeface="Nunito Sans"/>
                <a:cs typeface="Nunito Sans"/>
                <a:sym typeface="Nunito Sans"/>
              </a:rPr>
              <a:t>Visit notes:</a:t>
            </a:r>
            <a:r>
              <a:rPr i="1" lang="en" sz="800">
                <a:solidFill>
                  <a:srgbClr val="666666"/>
                </a:solidFill>
                <a:latin typeface="Nunito Sans"/>
                <a:ea typeface="Nunito Sans"/>
                <a:cs typeface="Nunito Sans"/>
                <a:sym typeface="Nunito Sans"/>
              </a:rPr>
              <a:t> All visit documentation will be completed in the EMR. Therefore the visit notes area does not need to be used. </a:t>
            </a:r>
            <a:endParaRPr i="1" sz="800">
              <a:solidFill>
                <a:srgbClr val="666666"/>
              </a:solidFill>
              <a:latin typeface="Nunito Sans"/>
              <a:ea typeface="Nunito Sans"/>
              <a:cs typeface="Nunito Sans"/>
              <a:sym typeface="Nunito Sans"/>
            </a:endParaRPr>
          </a:p>
          <a:p>
            <a:pPr indent="-107950" lvl="0" marL="171450" marR="67310" rtl="0" algn="l">
              <a:lnSpc>
                <a:spcPct val="115000"/>
              </a:lnSpc>
              <a:spcBef>
                <a:spcPts val="0"/>
              </a:spcBef>
              <a:spcAft>
                <a:spcPts val="0"/>
              </a:spcAft>
              <a:buClr>
                <a:srgbClr val="666666"/>
              </a:buClr>
              <a:buSzPts val="800"/>
              <a:buFont typeface="Nunito Sans"/>
              <a:buAutoNum type="arabicPeriod"/>
            </a:pPr>
            <a:r>
              <a:rPr b="1" i="1" lang="en" sz="800">
                <a:solidFill>
                  <a:srgbClr val="666666"/>
                </a:solidFill>
                <a:latin typeface="Nunito Sans"/>
                <a:ea typeface="Nunito Sans"/>
                <a:cs typeface="Nunito Sans"/>
                <a:sym typeface="Nunito Sans"/>
              </a:rPr>
              <a:t>End Visit button:</a:t>
            </a:r>
            <a:r>
              <a:rPr i="1" lang="en" sz="800">
                <a:solidFill>
                  <a:srgbClr val="666666"/>
                </a:solidFill>
                <a:latin typeface="Nunito Sans"/>
                <a:ea typeface="Nunito Sans"/>
                <a:cs typeface="Nunito Sans"/>
                <a:sym typeface="Nunito Sans"/>
              </a:rPr>
              <a:t> Once the visit is complete, you can click to end the visit and close the chat window.</a:t>
            </a:r>
            <a:endParaRPr sz="800">
              <a:solidFill>
                <a:srgbClr val="666666"/>
              </a:solidFill>
            </a:endParaRPr>
          </a:p>
        </p:txBody>
      </p:sp>
      <p:pic>
        <p:nvPicPr>
          <p:cNvPr id="62" name="Google Shape;62;p13"/>
          <p:cNvPicPr preferRelativeResize="0"/>
          <p:nvPr/>
        </p:nvPicPr>
        <p:blipFill>
          <a:blip r:embed="rId5">
            <a:alphaModFix/>
          </a:blip>
          <a:stretch>
            <a:fillRect/>
          </a:stretch>
        </p:blipFill>
        <p:spPr>
          <a:xfrm>
            <a:off x="3628950" y="2071075"/>
            <a:ext cx="3805526" cy="1658215"/>
          </a:xfrm>
          <a:prstGeom prst="rect">
            <a:avLst/>
          </a:prstGeom>
          <a:noFill/>
          <a:ln>
            <a:noFill/>
          </a:ln>
        </p:spPr>
      </p:pic>
      <p:sp>
        <p:nvSpPr>
          <p:cNvPr id="63" name="Google Shape;63;p13"/>
          <p:cNvSpPr txBox="1"/>
          <p:nvPr/>
        </p:nvSpPr>
        <p:spPr>
          <a:xfrm>
            <a:off x="220200" y="4336388"/>
            <a:ext cx="3408900" cy="1400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000">
                <a:solidFill>
                  <a:srgbClr val="5F5F5F"/>
                </a:solidFill>
                <a:latin typeface="Nunito Sans"/>
                <a:ea typeface="Nunito Sans"/>
                <a:cs typeface="Nunito Sans"/>
                <a:sym typeface="Nunito Sans"/>
              </a:rPr>
              <a:t>B.</a:t>
            </a:r>
            <a:r>
              <a:rPr lang="en" sz="1000">
                <a:solidFill>
                  <a:srgbClr val="5F5F5F"/>
                </a:solidFill>
                <a:latin typeface="Nunito Sans"/>
                <a:ea typeface="Nunito Sans"/>
                <a:cs typeface="Nunito Sans"/>
                <a:sym typeface="Nunito Sans"/>
              </a:rPr>
              <a:t> </a:t>
            </a:r>
            <a:r>
              <a:rPr lang="en" sz="1000">
                <a:solidFill>
                  <a:srgbClr val="5F5F5F"/>
                </a:solidFill>
                <a:latin typeface="Nunito Sans"/>
                <a:ea typeface="Nunito Sans"/>
                <a:cs typeface="Nunito Sans"/>
                <a:sym typeface="Nunito Sans"/>
              </a:rPr>
              <a:t>Once in the room, you will have the option to:</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rPr lang="en" sz="1000">
                <a:solidFill>
                  <a:srgbClr val="5F5F5F"/>
                </a:solidFill>
                <a:latin typeface="Nunito Sans"/>
                <a:ea typeface="Nunito Sans"/>
                <a:cs typeface="Nunito Sans"/>
                <a:sym typeface="Nunito Sans"/>
              </a:rPr>
              <a:t> 1.</a:t>
            </a:r>
            <a:r>
              <a:rPr lang="en" sz="1000">
                <a:solidFill>
                  <a:srgbClr val="5F5F5F"/>
                </a:solidFill>
                <a:latin typeface="Nunito Sans"/>
                <a:ea typeface="Nunito Sans"/>
                <a:cs typeface="Nunito Sans"/>
                <a:sym typeface="Nunito Sans"/>
              </a:rPr>
              <a:t>Initiate audio/video communications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rPr lang="en" sz="1000">
                <a:solidFill>
                  <a:srgbClr val="5F5F5F"/>
                </a:solidFill>
                <a:latin typeface="Nunito Sans"/>
                <a:ea typeface="Nunito Sans"/>
                <a:cs typeface="Nunito Sans"/>
                <a:sym typeface="Nunito Sans"/>
              </a:rPr>
              <a:t> 2.Send chat messages and attachments  (e.g., confirming prescriptions have been sent to pharmacy, attaching </a:t>
            </a:r>
            <a:r>
              <a:rPr lang="en" sz="1000">
                <a:solidFill>
                  <a:srgbClr val="5F5F5F"/>
                </a:solidFill>
                <a:latin typeface="Nunito Sans"/>
                <a:ea typeface="Nunito Sans"/>
                <a:cs typeface="Nunito Sans"/>
                <a:sym typeface="Nunito Sans"/>
              </a:rPr>
              <a:t>requisitions</a:t>
            </a:r>
            <a:r>
              <a:rPr lang="en" sz="1000">
                <a:solidFill>
                  <a:srgbClr val="5F5F5F"/>
                </a:solidFill>
                <a:latin typeface="Nunito Sans"/>
                <a:ea typeface="Nunito Sans"/>
                <a:cs typeface="Nunito Sans"/>
                <a:sym typeface="Nunito Sans"/>
              </a:rPr>
              <a:t> for the patient)</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rPr lang="en" sz="1000">
                <a:solidFill>
                  <a:srgbClr val="5F5F5F"/>
                </a:solidFill>
                <a:latin typeface="Nunito Sans"/>
                <a:ea typeface="Nunito Sans"/>
                <a:cs typeface="Nunito Sans"/>
                <a:sym typeface="Nunito Sans"/>
              </a:rPr>
              <a:t> 4.When you are finished with the virtual visit, click the ‘End Visit’ button to mark the visit as complete</a:t>
            </a:r>
            <a:endParaRPr/>
          </a:p>
        </p:txBody>
      </p:sp>
      <p:pic>
        <p:nvPicPr>
          <p:cNvPr id="64" name="Google Shape;64;p13"/>
          <p:cNvPicPr preferRelativeResize="0"/>
          <p:nvPr/>
        </p:nvPicPr>
        <p:blipFill>
          <a:blip r:embed="rId6">
            <a:alphaModFix/>
          </a:blip>
          <a:stretch>
            <a:fillRect/>
          </a:stretch>
        </p:blipFill>
        <p:spPr>
          <a:xfrm>
            <a:off x="1727625" y="335038"/>
            <a:ext cx="877350" cy="275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nvSpPr>
        <p:spPr>
          <a:xfrm>
            <a:off x="-8550" y="9337050"/>
            <a:ext cx="7780800" cy="721500"/>
          </a:xfrm>
          <a:prstGeom prst="rect">
            <a:avLst/>
          </a:prstGeom>
          <a:solidFill>
            <a:srgbClr val="00405F"/>
          </a:solidFill>
          <a:ln>
            <a:noFill/>
          </a:ln>
        </p:spPr>
        <p:txBody>
          <a:bodyPr anchorCtr="0" anchor="ctr" bIns="91425" lIns="91425" spcFirstLastPara="1" rIns="91425" wrap="square" tIns="91425">
            <a:noAutofit/>
          </a:bodyPr>
          <a:lstStyle/>
          <a:p>
            <a:pPr indent="0" lvl="0" marL="0" rtl="0" algn="l">
              <a:lnSpc>
                <a:spcPct val="150000"/>
              </a:lnSpc>
              <a:spcBef>
                <a:spcPts val="0"/>
              </a:spcBef>
              <a:spcAft>
                <a:spcPts val="0"/>
              </a:spcAft>
              <a:buNone/>
            </a:pPr>
            <a:r>
              <a:rPr lang="en" sz="1000">
                <a:solidFill>
                  <a:srgbClr val="FFFFFF"/>
                </a:solidFill>
                <a:latin typeface="Nunito Sans Black"/>
                <a:ea typeface="Nunito Sans Black"/>
                <a:cs typeface="Nunito Sans Black"/>
                <a:sym typeface="Nunito Sans Black"/>
              </a:rPr>
              <a:t>TECHNICAL SUPPORT</a:t>
            </a:r>
            <a:endParaRPr sz="1000">
              <a:solidFill>
                <a:srgbClr val="FFFFFF"/>
              </a:solidFill>
              <a:latin typeface="Nunito Sans Black"/>
              <a:ea typeface="Nunito Sans Black"/>
              <a:cs typeface="Nunito Sans Black"/>
              <a:sym typeface="Nunito Sans Black"/>
            </a:endParaRPr>
          </a:p>
          <a:p>
            <a:pPr indent="0" lvl="0" marL="0" rtl="0" algn="l">
              <a:spcBef>
                <a:spcPts val="0"/>
              </a:spcBef>
              <a:spcAft>
                <a:spcPts val="0"/>
              </a:spcAft>
              <a:buNone/>
            </a:pPr>
            <a:r>
              <a:rPr b="1" i="1" lang="en" sz="900">
                <a:solidFill>
                  <a:srgbClr val="FFFFFF"/>
                </a:solidFill>
                <a:latin typeface="Nunito Sans"/>
                <a:ea typeface="Nunito Sans"/>
                <a:cs typeface="Nunito Sans"/>
                <a:sym typeface="Nunito Sans"/>
              </a:rPr>
              <a:t>Kaitlyn Bader, Senior Implementation Specialist </a:t>
            </a:r>
            <a:endParaRPr b="1" i="1" sz="900">
              <a:solidFill>
                <a:srgbClr val="FFFFFF"/>
              </a:solidFill>
              <a:latin typeface="Nunito Sans"/>
              <a:ea typeface="Nunito Sans"/>
              <a:cs typeface="Nunito Sans"/>
              <a:sym typeface="Nunito Sans"/>
            </a:endParaRPr>
          </a:p>
          <a:p>
            <a:pPr indent="0" lvl="0" marL="0" rtl="0" algn="l">
              <a:spcBef>
                <a:spcPts val="0"/>
              </a:spcBef>
              <a:spcAft>
                <a:spcPts val="0"/>
              </a:spcAft>
              <a:buNone/>
            </a:pPr>
            <a:r>
              <a:rPr b="1" lang="en" sz="900">
                <a:solidFill>
                  <a:srgbClr val="FFFFFF"/>
                </a:solidFill>
                <a:latin typeface="Nunito Sans"/>
                <a:ea typeface="Nunito Sans"/>
                <a:cs typeface="Nunito Sans"/>
                <a:sym typeface="Nunito Sans"/>
              </a:rPr>
              <a:t>Ph:</a:t>
            </a:r>
            <a:r>
              <a:rPr lang="en" sz="900">
                <a:solidFill>
                  <a:srgbClr val="FFFFFF"/>
                </a:solidFill>
                <a:latin typeface="Nunito Sans Light"/>
                <a:ea typeface="Nunito Sans Light"/>
                <a:cs typeface="Nunito Sans Light"/>
                <a:sym typeface="Nunito Sans Light"/>
              </a:rPr>
              <a:t> 647.362.0041, Ext. 340</a:t>
            </a:r>
            <a:endParaRPr sz="900">
              <a:solidFill>
                <a:srgbClr val="FFFFFF"/>
              </a:solidFill>
              <a:latin typeface="Nunito Sans Light"/>
              <a:ea typeface="Nunito Sans Light"/>
              <a:cs typeface="Nunito Sans Light"/>
              <a:sym typeface="Nunito Sans Light"/>
            </a:endParaRPr>
          </a:p>
          <a:p>
            <a:pPr indent="0" lvl="0" marL="0" rtl="0" algn="l">
              <a:spcBef>
                <a:spcPts val="0"/>
              </a:spcBef>
              <a:spcAft>
                <a:spcPts val="0"/>
              </a:spcAft>
              <a:buNone/>
            </a:pPr>
            <a:r>
              <a:rPr b="1" lang="en" sz="900">
                <a:solidFill>
                  <a:srgbClr val="FFFFFF"/>
                </a:solidFill>
                <a:latin typeface="Nunito Sans"/>
                <a:ea typeface="Nunito Sans"/>
                <a:cs typeface="Nunito Sans"/>
                <a:sym typeface="Nunito Sans"/>
              </a:rPr>
              <a:t>Email:</a:t>
            </a:r>
            <a:r>
              <a:rPr lang="en" sz="900">
                <a:solidFill>
                  <a:srgbClr val="FFFFFF"/>
                </a:solidFill>
                <a:latin typeface="Nunito Sans"/>
                <a:ea typeface="Nunito Sans"/>
                <a:cs typeface="Nunito Sans"/>
                <a:sym typeface="Nunito Sans"/>
              </a:rPr>
              <a:t> </a:t>
            </a:r>
            <a:r>
              <a:rPr lang="en" sz="900">
                <a:solidFill>
                  <a:srgbClr val="FFFFFF"/>
                </a:solidFill>
                <a:latin typeface="Nunito Sans Light"/>
                <a:ea typeface="Nunito Sans Light"/>
                <a:cs typeface="Nunito Sans Light"/>
                <a:sym typeface="Nunito Sans Light"/>
              </a:rPr>
              <a:t>kaitlyn.bader@thinkresearch.com</a:t>
            </a:r>
            <a:endParaRPr sz="900">
              <a:solidFill>
                <a:srgbClr val="FFFFFF"/>
              </a:solidFill>
              <a:latin typeface="Nunito Sans Light"/>
              <a:ea typeface="Nunito Sans Light"/>
              <a:cs typeface="Nunito Sans Light"/>
              <a:sym typeface="Nunito Sans Light"/>
            </a:endParaRPr>
          </a:p>
        </p:txBody>
      </p:sp>
      <p:pic>
        <p:nvPicPr>
          <p:cNvPr id="70" name="Google Shape;70;p14"/>
          <p:cNvPicPr preferRelativeResize="0"/>
          <p:nvPr/>
        </p:nvPicPr>
        <p:blipFill rotWithShape="1">
          <a:blip r:embed="rId3">
            <a:alphaModFix/>
          </a:blip>
          <a:srcRect b="0" l="0" r="0" t="0"/>
          <a:stretch/>
        </p:blipFill>
        <p:spPr>
          <a:xfrm>
            <a:off x="525100" y="388775"/>
            <a:ext cx="1115299" cy="168208"/>
          </a:xfrm>
          <a:prstGeom prst="rect">
            <a:avLst/>
          </a:prstGeom>
          <a:noFill/>
          <a:ln>
            <a:noFill/>
          </a:ln>
        </p:spPr>
      </p:pic>
      <p:sp>
        <p:nvSpPr>
          <p:cNvPr id="71" name="Google Shape;71;p14"/>
          <p:cNvSpPr txBox="1"/>
          <p:nvPr/>
        </p:nvSpPr>
        <p:spPr>
          <a:xfrm>
            <a:off x="304800" y="1080475"/>
            <a:ext cx="7135200" cy="5115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000">
                <a:solidFill>
                  <a:srgbClr val="5F5F5F"/>
                </a:solidFill>
                <a:latin typeface="Nunito Sans"/>
                <a:ea typeface="Nunito Sans"/>
                <a:cs typeface="Nunito Sans"/>
                <a:sym typeface="Nunito Sans"/>
              </a:rPr>
              <a:t>ADDITIONAL FORMS (i.e. Cardiology, Diagnostic Imaging, </a:t>
            </a:r>
            <a:r>
              <a:rPr b="1" lang="en" sz="1000">
                <a:solidFill>
                  <a:srgbClr val="5F5F5F"/>
                </a:solidFill>
                <a:latin typeface="Nunito Sans"/>
                <a:ea typeface="Nunito Sans"/>
                <a:cs typeface="Nunito Sans"/>
                <a:sym typeface="Nunito Sans"/>
              </a:rPr>
              <a:t>etc</a:t>
            </a:r>
            <a:r>
              <a:rPr b="1" lang="en" sz="1000">
                <a:solidFill>
                  <a:srgbClr val="5F5F5F"/>
                </a:solidFill>
                <a:latin typeface="Nunito Sans"/>
                <a:ea typeface="Nunito Sans"/>
                <a:cs typeface="Nunito Sans"/>
                <a:sym typeface="Nunito Sans"/>
              </a:rPr>
              <a:t>.)</a:t>
            </a:r>
            <a:endParaRPr b="1" sz="1000">
              <a:solidFill>
                <a:srgbClr val="5F5F5F"/>
              </a:solidFill>
              <a:latin typeface="Nunito Sans"/>
              <a:ea typeface="Nunito Sans"/>
              <a:cs typeface="Nunito Sans"/>
              <a:sym typeface="Nunito Sans"/>
            </a:endParaRPr>
          </a:p>
          <a:p>
            <a:pPr indent="-120650" lvl="0" marL="228600" rtl="0" algn="l">
              <a:lnSpc>
                <a:spcPct val="115000"/>
              </a:lnSpc>
              <a:spcBef>
                <a:spcPts val="0"/>
              </a:spcBef>
              <a:spcAft>
                <a:spcPts val="0"/>
              </a:spcAft>
              <a:buClr>
                <a:srgbClr val="5F5F5F"/>
              </a:buClr>
              <a:buSzPts val="1000"/>
              <a:buFont typeface="Nunito Sans"/>
              <a:buAutoNum type="arabicPeriod"/>
            </a:pPr>
            <a:r>
              <a:rPr lang="en" sz="1000">
                <a:solidFill>
                  <a:srgbClr val="5F5F5F"/>
                </a:solidFill>
                <a:latin typeface="Nunito Sans"/>
                <a:ea typeface="Nunito Sans"/>
                <a:cs typeface="Nunito Sans"/>
                <a:sym typeface="Nunito Sans"/>
              </a:rPr>
              <a:t>Additional forms that need to be sent over to the home can be done so through the chat window in the virtual visit room. Once you have completed the form on your computer, click on the </a:t>
            </a:r>
            <a:r>
              <a:rPr b="1" lang="en" sz="1000">
                <a:solidFill>
                  <a:srgbClr val="5F5F5F"/>
                </a:solidFill>
                <a:latin typeface="Nunito Sans"/>
                <a:ea typeface="Nunito Sans"/>
                <a:cs typeface="Nunito Sans"/>
                <a:sym typeface="Nunito Sans"/>
              </a:rPr>
              <a:t>paperclip icon</a:t>
            </a:r>
            <a:r>
              <a:rPr lang="en" sz="1000">
                <a:solidFill>
                  <a:srgbClr val="5F5F5F"/>
                </a:solidFill>
                <a:latin typeface="Nunito Sans"/>
                <a:ea typeface="Nunito Sans"/>
                <a:cs typeface="Nunito Sans"/>
                <a:sym typeface="Nunito Sans"/>
              </a:rPr>
              <a:t> at the bottom left of the chat window.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b="1" sz="1000">
              <a:solidFill>
                <a:srgbClr val="5F5F5F"/>
              </a:solidFill>
              <a:latin typeface="Nunito Sans"/>
              <a:ea typeface="Nunito Sans"/>
              <a:cs typeface="Nunito Sans"/>
              <a:sym typeface="Nunito Sans"/>
            </a:endParaRPr>
          </a:p>
          <a:p>
            <a:pPr indent="-120650" lvl="0" marL="228600" rtl="0" algn="l">
              <a:lnSpc>
                <a:spcPct val="115000"/>
              </a:lnSpc>
              <a:spcBef>
                <a:spcPts val="0"/>
              </a:spcBef>
              <a:spcAft>
                <a:spcPts val="0"/>
              </a:spcAft>
              <a:buClr>
                <a:srgbClr val="5F5F5F"/>
              </a:buClr>
              <a:buSzPts val="1000"/>
              <a:buFont typeface="Nunito Sans"/>
              <a:buAutoNum type="arabicPeriod"/>
            </a:pPr>
            <a:r>
              <a:rPr lang="en" sz="1000">
                <a:solidFill>
                  <a:srgbClr val="5F5F5F"/>
                </a:solidFill>
                <a:latin typeface="Nunito Sans"/>
                <a:ea typeface="Nunito Sans"/>
                <a:cs typeface="Nunito Sans"/>
                <a:sym typeface="Nunito Sans"/>
              </a:rPr>
              <a:t>Your computer’s file explorer will open by default and allow you to select the form you would like to attach (once filled out first). Double click the form you would like to send.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664266"/>
              </a:solidFill>
              <a:latin typeface="Nunito Sans"/>
              <a:ea typeface="Nunito Sans"/>
              <a:cs typeface="Nunito Sans"/>
              <a:sym typeface="Nunito Sans"/>
            </a:endParaRPr>
          </a:p>
          <a:p>
            <a:pPr indent="-120650" lvl="0" marL="228600" rtl="0" algn="l">
              <a:lnSpc>
                <a:spcPct val="115000"/>
              </a:lnSpc>
              <a:spcBef>
                <a:spcPts val="0"/>
              </a:spcBef>
              <a:spcAft>
                <a:spcPts val="0"/>
              </a:spcAft>
              <a:buClr>
                <a:srgbClr val="5F5F5F"/>
              </a:buClr>
              <a:buSzPts val="1000"/>
              <a:buFont typeface="Nunito Sans"/>
              <a:buAutoNum type="arabicPeriod"/>
            </a:pPr>
            <a:r>
              <a:rPr lang="en" sz="1000">
                <a:solidFill>
                  <a:srgbClr val="5F5F5F"/>
                </a:solidFill>
                <a:latin typeface="Nunito Sans"/>
                <a:ea typeface="Nunito Sans"/>
                <a:cs typeface="Nunito Sans"/>
                <a:sym typeface="Nunito Sans"/>
              </a:rPr>
              <a:t>The form will be sent as an attachment directly to the home within the chat window where they will be able to access it for reference.</a:t>
            </a:r>
            <a:endParaRPr sz="1000">
              <a:solidFill>
                <a:srgbClr val="5F5F5F"/>
              </a:solidFill>
              <a:latin typeface="Nunito Sans"/>
              <a:ea typeface="Nunito Sans"/>
              <a:cs typeface="Nunito Sans"/>
              <a:sym typeface="Nunito Sans"/>
            </a:endParaRPr>
          </a:p>
          <a:p>
            <a:pPr indent="-57150" lvl="0" marL="228600" rtl="0" algn="l">
              <a:lnSpc>
                <a:spcPct val="115000"/>
              </a:lnSpc>
              <a:spcBef>
                <a:spcPts val="0"/>
              </a:spcBef>
              <a:spcAft>
                <a:spcPts val="0"/>
              </a:spcAft>
              <a:buNone/>
            </a:pPr>
            <a:r>
              <a:t/>
            </a:r>
            <a:endParaRPr sz="1000">
              <a:solidFill>
                <a:srgbClr val="0040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0040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434343"/>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a:p>
            <a:pPr indent="0" lvl="0" marL="0" rtl="0" algn="l">
              <a:lnSpc>
                <a:spcPct val="115000"/>
              </a:lnSpc>
              <a:spcBef>
                <a:spcPts val="0"/>
              </a:spcBef>
              <a:spcAft>
                <a:spcPts val="0"/>
              </a:spcAft>
              <a:buNone/>
            </a:pPr>
            <a:r>
              <a:t/>
            </a:r>
            <a:endParaRPr sz="1000">
              <a:solidFill>
                <a:srgbClr val="5F5F5F"/>
              </a:solidFill>
              <a:latin typeface="Nunito Sans"/>
              <a:ea typeface="Nunito Sans"/>
              <a:cs typeface="Nunito Sans"/>
              <a:sym typeface="Nunito Sans"/>
            </a:endParaRPr>
          </a:p>
        </p:txBody>
      </p:sp>
      <p:pic>
        <p:nvPicPr>
          <p:cNvPr id="72" name="Google Shape;72;p14"/>
          <p:cNvPicPr preferRelativeResize="0"/>
          <p:nvPr/>
        </p:nvPicPr>
        <p:blipFill>
          <a:blip r:embed="rId4">
            <a:alphaModFix/>
          </a:blip>
          <a:stretch>
            <a:fillRect/>
          </a:stretch>
        </p:blipFill>
        <p:spPr>
          <a:xfrm>
            <a:off x="2871500" y="2367725"/>
            <a:ext cx="1763802" cy="3031150"/>
          </a:xfrm>
          <a:prstGeom prst="rect">
            <a:avLst/>
          </a:prstGeom>
          <a:noFill/>
          <a:ln cap="flat" cmpd="sng" w="9525">
            <a:solidFill>
              <a:schemeClr val="dk2"/>
            </a:solidFill>
            <a:prstDash val="solid"/>
            <a:round/>
            <a:headEnd len="sm" w="sm" type="none"/>
            <a:tailEnd len="sm" w="sm" type="none"/>
          </a:ln>
        </p:spPr>
      </p:pic>
      <p:pic>
        <p:nvPicPr>
          <p:cNvPr id="73" name="Google Shape;73;p14"/>
          <p:cNvPicPr preferRelativeResize="0"/>
          <p:nvPr/>
        </p:nvPicPr>
        <p:blipFill>
          <a:blip r:embed="rId5">
            <a:alphaModFix/>
          </a:blip>
          <a:stretch>
            <a:fillRect/>
          </a:stretch>
        </p:blipFill>
        <p:spPr>
          <a:xfrm>
            <a:off x="2905450" y="6144375"/>
            <a:ext cx="1695900" cy="3031149"/>
          </a:xfrm>
          <a:prstGeom prst="rect">
            <a:avLst/>
          </a:prstGeom>
          <a:noFill/>
          <a:ln cap="flat" cmpd="sng" w="9525">
            <a:solidFill>
              <a:schemeClr val="dk2"/>
            </a:solidFill>
            <a:prstDash val="solid"/>
            <a:round/>
            <a:headEnd len="sm" w="sm" type="none"/>
            <a:tailEnd len="sm" w="sm" type="none"/>
          </a:ln>
        </p:spPr>
      </p:pic>
      <p:pic>
        <p:nvPicPr>
          <p:cNvPr id="74" name="Google Shape;74;p14"/>
          <p:cNvPicPr preferRelativeResize="0"/>
          <p:nvPr/>
        </p:nvPicPr>
        <p:blipFill>
          <a:blip r:embed="rId6">
            <a:alphaModFix/>
          </a:blip>
          <a:stretch>
            <a:fillRect/>
          </a:stretch>
        </p:blipFill>
        <p:spPr>
          <a:xfrm>
            <a:off x="1751775" y="354150"/>
            <a:ext cx="877350" cy="2756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